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sldIdLst>
    <p:sldId id="256" r:id="rId2"/>
    <p:sldId id="257" r:id="rId3"/>
    <p:sldId id="258" r:id="rId4"/>
    <p:sldId id="260" r:id="rId5"/>
    <p:sldId id="259" r:id="rId6"/>
    <p:sldId id="261" r:id="rId7"/>
    <p:sldId id="262" r:id="rId8"/>
    <p:sldId id="263" r:id="rId9"/>
    <p:sldId id="270" r:id="rId10"/>
    <p:sldId id="264" r:id="rId11"/>
    <p:sldId id="269" r:id="rId12"/>
    <p:sldId id="265" r:id="rId13"/>
    <p:sldId id="267"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4D2B46F-233F-4953-B820-F84A69F8E667}">
          <p14:sldIdLst>
            <p14:sldId id="256"/>
            <p14:sldId id="257"/>
            <p14:sldId id="258"/>
            <p14:sldId id="260"/>
            <p14:sldId id="259"/>
            <p14:sldId id="261"/>
            <p14:sldId id="262"/>
            <p14:sldId id="263"/>
            <p14:sldId id="270"/>
            <p14:sldId id="264"/>
            <p14:sldId id="269"/>
            <p14:sldId id="265"/>
            <p14:sldId id="267"/>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25407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887338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72570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49090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942691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012D0C-B3E1-450A-8D48-35FD896CD368}"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2480809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012D0C-B3E1-450A-8D48-35FD896CD368}"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849608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2757087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579500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3C9-5D30-CA6F-E1EB-8CAF4D146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C0569-74ED-A053-6F25-1F1BBF932A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8B798-F3FB-45D1-15A6-B2366497B5DF}"/>
              </a:ext>
            </a:extLst>
          </p:cNvPr>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a:extLst>
              <a:ext uri="{FF2B5EF4-FFF2-40B4-BE49-F238E27FC236}">
                <a16:creationId xmlns:a16="http://schemas.microsoft.com/office/drawing/2014/main" id="{2722793E-D516-915C-F63F-3924B1A49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47B83-EE7D-5480-8BEC-BDB107635756}"/>
              </a:ext>
            </a:extLst>
          </p:cNvPr>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3734249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9330-EBEE-D9FF-47D2-B9050F8C03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61A324-8A24-1875-42C7-FF9D72B2CB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257C67-AB65-D53A-EA13-1E3FD4A87B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861B86-AC8A-7B2B-935C-72F3FC0EB3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190A8C-D479-E0D4-52FA-96BAD715EC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6B479-F6A3-235B-A35B-F728380FDF38}"/>
              </a:ext>
            </a:extLst>
          </p:cNvPr>
          <p:cNvSpPr>
            <a:spLocks noGrp="1"/>
          </p:cNvSpPr>
          <p:nvPr>
            <p:ph type="dt" sz="half" idx="10"/>
          </p:nvPr>
        </p:nvSpPr>
        <p:spPr/>
        <p:txBody>
          <a:bodyPr/>
          <a:lstStyle/>
          <a:p>
            <a:fld id="{1D012D0C-B3E1-450A-8D48-35FD896CD368}" type="datetimeFigureOut">
              <a:rPr lang="en-US" smtClean="0"/>
              <a:t>5/5/2025</a:t>
            </a:fld>
            <a:endParaRPr lang="en-US"/>
          </a:p>
        </p:txBody>
      </p:sp>
      <p:sp>
        <p:nvSpPr>
          <p:cNvPr id="8" name="Footer Placeholder 7">
            <a:extLst>
              <a:ext uri="{FF2B5EF4-FFF2-40B4-BE49-F238E27FC236}">
                <a16:creationId xmlns:a16="http://schemas.microsoft.com/office/drawing/2014/main" id="{2E59A936-991B-E7B5-AA53-1C09A1404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5E504F-9062-C1D8-8C3C-AE95548949E6}"/>
              </a:ext>
            </a:extLst>
          </p:cNvPr>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64516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578448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C6DB-658B-CD6C-7920-FAA650D4CD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8B039-761C-2944-D9AA-78AB66E2C9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4A4DA3-AA56-00D4-DC66-6F49A3CA3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A8B172-A6F6-312E-8A59-9756C9E3B5A9}"/>
              </a:ext>
            </a:extLst>
          </p:cNvPr>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a:extLst>
              <a:ext uri="{FF2B5EF4-FFF2-40B4-BE49-F238E27FC236}">
                <a16:creationId xmlns:a16="http://schemas.microsoft.com/office/drawing/2014/main" id="{E966C19C-D163-82F3-4C72-B31E38ED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804D01-BD0F-6F65-8CF1-3356818040A5}"/>
              </a:ext>
            </a:extLst>
          </p:cNvPr>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59593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012D0C-B3E1-450A-8D48-35FD896CD368}"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241667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226643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012D0C-B3E1-450A-8D48-35FD896CD368}" type="datetimeFigureOut">
              <a:rPr lang="en-US" smtClean="0"/>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3954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012D0C-B3E1-450A-8D48-35FD896CD368}"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698414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D012D0C-B3E1-450A-8D48-35FD896CD368}" type="datetimeFigureOut">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208033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148955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012D0C-B3E1-450A-8D48-35FD896CD368}"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FF48E-856F-480B-B2BC-83F67FB5B7D6}" type="slidenum">
              <a:rPr lang="en-US" smtClean="0"/>
              <a:t>‹#›</a:t>
            </a:fld>
            <a:endParaRPr lang="en-US"/>
          </a:p>
        </p:txBody>
      </p:sp>
    </p:spTree>
    <p:extLst>
      <p:ext uri="{BB962C8B-B14F-4D97-AF65-F5344CB8AC3E}">
        <p14:creationId xmlns:p14="http://schemas.microsoft.com/office/powerpoint/2010/main" val="44037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D012D0C-B3E1-450A-8D48-35FD896CD368}" type="datetimeFigureOut">
              <a:rPr lang="en-US" smtClean="0"/>
              <a:t>5/5/2025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5AFF48E-856F-480B-B2BC-83F67FB5B7D6}" type="slidenum">
              <a:rPr lang="en-US" smtClean="0"/>
              <a:t>‹#›</a:t>
            </a:fld>
            <a:endParaRPr lang="en-US"/>
          </a:p>
        </p:txBody>
      </p:sp>
    </p:spTree>
    <p:extLst>
      <p:ext uri="{BB962C8B-B14F-4D97-AF65-F5344CB8AC3E}">
        <p14:creationId xmlns:p14="http://schemas.microsoft.com/office/powerpoint/2010/main" val="36390835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92B4346-B9D0-9FA6-B884-71E0582BF478}"/>
              </a:ext>
            </a:extLst>
          </p:cNvPr>
          <p:cNvSpPr>
            <a:spLocks noGrp="1"/>
          </p:cNvSpPr>
          <p:nvPr>
            <p:ph type="title"/>
          </p:nvPr>
        </p:nvSpPr>
        <p:spPr>
          <a:xfrm>
            <a:off x="0" y="1307690"/>
            <a:ext cx="5289756" cy="1976284"/>
          </a:xfrm>
          <a:solidFill>
            <a:srgbClr val="002060"/>
          </a:solidFill>
        </p:spPr>
        <p:txBody>
          <a:bodyPr>
            <a:noAutofit/>
          </a:bodyPr>
          <a:lstStyle/>
          <a:p>
            <a:r>
              <a:rPr lang="en-US" sz="4800" dirty="0">
                <a:solidFill>
                  <a:schemeClr val="bg2">
                    <a:lumMod val="20000"/>
                    <a:lumOff val="80000"/>
                  </a:schemeClr>
                </a:solidFill>
                <a:latin typeface="Rockwell" panose="02060603020205020403" pitchFamily="18" charset="0"/>
              </a:rPr>
              <a:t>HEALTHCARE ANALYSIS</a:t>
            </a:r>
            <a:r>
              <a:rPr lang="en-US" sz="7200" dirty="0"/>
              <a:t> </a:t>
            </a:r>
          </a:p>
        </p:txBody>
      </p:sp>
      <p:sp>
        <p:nvSpPr>
          <p:cNvPr id="29" name="Picture Placeholder 28">
            <a:extLst>
              <a:ext uri="{FF2B5EF4-FFF2-40B4-BE49-F238E27FC236}">
                <a16:creationId xmlns:a16="http://schemas.microsoft.com/office/drawing/2014/main" id="{BC87A859-7F77-2808-34CF-A8265954D212}"/>
              </a:ext>
            </a:extLst>
          </p:cNvPr>
          <p:cNvSpPr>
            <a:spLocks noGrp="1"/>
          </p:cNvSpPr>
          <p:nvPr>
            <p:ph type="pic" idx="1"/>
          </p:nvPr>
        </p:nvSpPr>
        <p:spPr>
          <a:xfrm>
            <a:off x="5417574" y="609601"/>
            <a:ext cx="6508953" cy="5181600"/>
          </a:xfrm>
        </p:spPr>
      </p:sp>
      <p:sp>
        <p:nvSpPr>
          <p:cNvPr id="12" name="Text Placeholder 11">
            <a:extLst>
              <a:ext uri="{FF2B5EF4-FFF2-40B4-BE49-F238E27FC236}">
                <a16:creationId xmlns:a16="http://schemas.microsoft.com/office/drawing/2014/main" id="{9957DD35-87E0-C6E7-F77A-A58E9B3A4BAD}"/>
              </a:ext>
            </a:extLst>
          </p:cNvPr>
          <p:cNvSpPr>
            <a:spLocks noGrp="1"/>
          </p:cNvSpPr>
          <p:nvPr>
            <p:ph type="body" sz="half" idx="2"/>
          </p:nvPr>
        </p:nvSpPr>
        <p:spPr>
          <a:xfrm>
            <a:off x="265471" y="3574026"/>
            <a:ext cx="4798142" cy="2964425"/>
          </a:xfrm>
        </p:spPr>
        <p:txBody>
          <a:bodyPr>
            <a:normAutofit/>
          </a:bodyPr>
          <a:lstStyle/>
          <a:p>
            <a:r>
              <a:rPr lang="en-US" sz="3200" dirty="0"/>
              <a:t>Predicting emergency room OVERCROWDING</a:t>
            </a:r>
          </a:p>
          <a:p>
            <a:pPr algn="r"/>
            <a:endParaRPr lang="en-US" dirty="0"/>
          </a:p>
          <a:p>
            <a:pPr algn="r"/>
            <a:endParaRPr lang="en-US" dirty="0"/>
          </a:p>
          <a:p>
            <a:pPr algn="r"/>
            <a:r>
              <a:rPr lang="en-US" dirty="0"/>
              <a:t> PRESENTED BY </a:t>
            </a:r>
          </a:p>
          <a:p>
            <a:pPr algn="r"/>
            <a:r>
              <a:rPr lang="en-US" dirty="0"/>
              <a:t>SANJANA K JANGALI</a:t>
            </a:r>
          </a:p>
        </p:txBody>
      </p:sp>
      <p:pic>
        <p:nvPicPr>
          <p:cNvPr id="1028" name="Picture 4">
            <a:extLst>
              <a:ext uri="{FF2B5EF4-FFF2-40B4-BE49-F238E27FC236}">
                <a16:creationId xmlns:a16="http://schemas.microsoft.com/office/drawing/2014/main" id="{3ED875CF-A042-71E1-5F0C-7BC161842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755" y="0"/>
            <a:ext cx="690224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706CC65-C43C-D208-8341-BA6BAC040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1" y="4965292"/>
            <a:ext cx="1673506" cy="165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23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003BEF-16B9-E016-47A7-2EC41AE519DE}"/>
              </a:ext>
            </a:extLst>
          </p:cNvPr>
          <p:cNvSpPr>
            <a:spLocks noGrp="1"/>
          </p:cNvSpPr>
          <p:nvPr>
            <p:ph type="title"/>
          </p:nvPr>
        </p:nvSpPr>
        <p:spPr>
          <a:xfrm>
            <a:off x="838200" y="121299"/>
            <a:ext cx="10515600" cy="709126"/>
          </a:xfrm>
        </p:spPr>
        <p:txBody>
          <a:bodyPr>
            <a:normAutofit/>
          </a:bodyPr>
          <a:lstStyle/>
          <a:p>
            <a:pPr algn="ctr"/>
            <a:r>
              <a:rPr lang="en-US" sz="3600" dirty="0">
                <a:latin typeface="Aptos Display" panose="020B0004020202020204" pitchFamily="34" charset="0"/>
              </a:rPr>
              <a:t>Data Visualization and Dashboard(POWER BI)</a:t>
            </a:r>
          </a:p>
        </p:txBody>
      </p:sp>
      <p:pic>
        <p:nvPicPr>
          <p:cNvPr id="3" name="Content Placeholder 2">
            <a:extLst>
              <a:ext uri="{FF2B5EF4-FFF2-40B4-BE49-F238E27FC236}">
                <a16:creationId xmlns:a16="http://schemas.microsoft.com/office/drawing/2014/main" id="{9956791C-7BD3-F606-C6C6-954814934335}"/>
              </a:ext>
            </a:extLst>
          </p:cNvPr>
          <p:cNvPicPr>
            <a:picLocks noGrp="1" noChangeAspect="1"/>
          </p:cNvPicPr>
          <p:nvPr>
            <p:ph idx="1"/>
          </p:nvPr>
        </p:nvPicPr>
        <p:blipFill>
          <a:blip r:embed="rId2"/>
          <a:stretch>
            <a:fillRect/>
          </a:stretch>
        </p:blipFill>
        <p:spPr>
          <a:xfrm>
            <a:off x="0" y="830263"/>
            <a:ext cx="12192000" cy="6027737"/>
          </a:xfrm>
        </p:spPr>
      </p:pic>
    </p:spTree>
    <p:extLst>
      <p:ext uri="{BB962C8B-B14F-4D97-AF65-F5344CB8AC3E}">
        <p14:creationId xmlns:p14="http://schemas.microsoft.com/office/powerpoint/2010/main" val="35103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56ED-7A92-3307-5B48-DB12988B4588}"/>
              </a:ext>
            </a:extLst>
          </p:cNvPr>
          <p:cNvSpPr>
            <a:spLocks noGrp="1"/>
          </p:cNvSpPr>
          <p:nvPr>
            <p:ph type="title"/>
          </p:nvPr>
        </p:nvSpPr>
        <p:spPr>
          <a:xfrm>
            <a:off x="838200" y="365126"/>
            <a:ext cx="10515600" cy="315912"/>
          </a:xfrm>
        </p:spPr>
        <p:txBody>
          <a:bodyPr>
            <a:normAutofit fontScale="90000"/>
          </a:bodyPr>
          <a:lstStyle/>
          <a:p>
            <a:r>
              <a:rPr lang="en-US" dirty="0"/>
              <a:t>.</a:t>
            </a:r>
          </a:p>
        </p:txBody>
      </p:sp>
      <p:pic>
        <p:nvPicPr>
          <p:cNvPr id="5" name="Content Placeholder 4">
            <a:extLst>
              <a:ext uri="{FF2B5EF4-FFF2-40B4-BE49-F238E27FC236}">
                <a16:creationId xmlns:a16="http://schemas.microsoft.com/office/drawing/2014/main" id="{79480AF3-8256-DD7C-343E-C6D7EDF93CF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9638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01E6-C70F-977C-A88B-BDF9E526BEB6}"/>
              </a:ext>
            </a:extLst>
          </p:cNvPr>
          <p:cNvSpPr>
            <a:spLocks noGrp="1"/>
          </p:cNvSpPr>
          <p:nvPr>
            <p:ph type="title"/>
          </p:nvPr>
        </p:nvSpPr>
        <p:spPr>
          <a:xfrm>
            <a:off x="0" y="1"/>
            <a:ext cx="12192000" cy="6858000"/>
          </a:xfrm>
        </p:spPr>
        <p:txBody>
          <a:bodyPr>
            <a:normAutofit fontScale="90000"/>
          </a:bodyPr>
          <a:lstStyle/>
          <a:p>
            <a:pPr algn="l"/>
            <a:r>
              <a:rPr lang="en-US" sz="2200" cap="none" dirty="0">
                <a:solidFill>
                  <a:srgbClr val="00B0F0"/>
                </a:solidFill>
                <a:latin typeface="Aptos" panose="020B0004020202020204" pitchFamily="34" charset="0"/>
              </a:rPr>
              <a:t>1. Total patients</a:t>
            </a:r>
            <a:br>
              <a:rPr lang="en-US" sz="2000" cap="none" dirty="0">
                <a:latin typeface="Aptos" panose="020B0004020202020204" pitchFamily="34" charset="0"/>
              </a:rPr>
            </a:br>
            <a:r>
              <a:rPr lang="en-US" sz="2000" cap="none" dirty="0">
                <a:latin typeface="Aptos" panose="020B0004020202020204" pitchFamily="34" charset="0"/>
              </a:rPr>
              <a:t>A total of 400 patients were analyzed in this dataset. This provides the scope of the analysis and can be used to assess resource utilization.</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2. Average wait time</a:t>
            </a:r>
            <a:br>
              <a:rPr lang="en-US" sz="2000" cap="none" dirty="0">
                <a:latin typeface="Aptos" panose="020B0004020202020204" pitchFamily="34" charset="0"/>
              </a:rPr>
            </a:br>
            <a:r>
              <a:rPr lang="en-US" sz="2000" cap="none" dirty="0">
                <a:latin typeface="Aptos" panose="020B0004020202020204" pitchFamily="34" charset="0"/>
              </a:rPr>
              <a:t>the average wait time is 32.79 minutes. This indicates the typical waiting period for patients. If this is higher than acceptable, operational improvements may be needed.</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3. Average flu breakout</a:t>
            </a:r>
            <a:br>
              <a:rPr lang="en-US" sz="2000" cap="none" dirty="0">
                <a:latin typeface="Aptos" panose="020B0004020202020204" pitchFamily="34" charset="0"/>
              </a:rPr>
            </a:br>
            <a:r>
              <a:rPr lang="en-US" sz="2000" cap="none" dirty="0">
                <a:latin typeface="Aptos" panose="020B0004020202020204" pitchFamily="34" charset="0"/>
              </a:rPr>
              <a:t>the average flu breakout level is 2.55.This suggests moderate flu activity, which could impact patient admissions and wait times.</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4. Admission of patients by triage level </a:t>
            </a:r>
            <a:br>
              <a:rPr lang="en-US" sz="2000" cap="none" dirty="0">
                <a:latin typeface="Aptos" panose="020B0004020202020204" pitchFamily="34" charset="0"/>
              </a:rPr>
            </a:br>
            <a:r>
              <a:rPr lang="en-US" sz="2000" cap="none" dirty="0">
                <a:latin typeface="Aptos" panose="020B0004020202020204" pitchFamily="34" charset="0"/>
              </a:rPr>
              <a:t>the majority of patients fall into the high triage level, indicating a significant number of moderately severe cases. Resource allocation should prioritize these levels.</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5. Average length of stay by flu outbreak level</a:t>
            </a:r>
            <a:br>
              <a:rPr lang="en-US" sz="2000" cap="none" dirty="0">
                <a:latin typeface="Aptos" panose="020B0004020202020204" pitchFamily="34" charset="0"/>
              </a:rPr>
            </a:br>
            <a:r>
              <a:rPr lang="en-US" sz="2000" cap="none" dirty="0">
                <a:latin typeface="Aptos" panose="020B0004020202020204" pitchFamily="34" charset="0"/>
              </a:rPr>
              <a:t>length of stay decreases as the flu outbreak level increases, except for a slight rise at level 4. The highest length of stay is 151.95 minutes at flu level 2.</a:t>
            </a:r>
            <a:br>
              <a:rPr lang="en-US" sz="2000" cap="none" dirty="0">
                <a:latin typeface="Aptos" panose="020B0004020202020204" pitchFamily="34" charset="0"/>
              </a:rPr>
            </a:br>
            <a:r>
              <a:rPr lang="en-US" sz="2000" cap="none" dirty="0">
                <a:latin typeface="Aptos" panose="020B0004020202020204" pitchFamily="34" charset="0"/>
              </a:rPr>
              <a:t>Actionable insight: during higher flu outbreak levels, patients may be discharged faster to manage overcrowding. This trend should be monitored to ensure patient care quality.</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6. Patients admission by weather </a:t>
            </a:r>
            <a:br>
              <a:rPr lang="en-US" sz="2000" cap="none" dirty="0">
                <a:latin typeface="Aptos" panose="020B0004020202020204" pitchFamily="34" charset="0"/>
              </a:rPr>
            </a:br>
            <a:r>
              <a:rPr lang="en-US" sz="2000" cap="none" dirty="0">
                <a:latin typeface="Aptos" panose="020B0004020202020204" pitchFamily="34" charset="0"/>
              </a:rPr>
              <a:t>weather conditions impact patient admissions. Cloudy weather sees the highest admissions, possibly due to increased respiratory issues or other weather-related factors.</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7. Admission of patients by hour of day</a:t>
            </a:r>
            <a:br>
              <a:rPr lang="en-US" sz="2000" cap="none" dirty="0">
                <a:latin typeface="Aptos" panose="020B0004020202020204" pitchFamily="34" charset="0"/>
              </a:rPr>
            </a:br>
            <a:r>
              <a:rPr lang="en-US" sz="2000" cap="none" dirty="0">
                <a:latin typeface="Aptos" panose="020B0004020202020204" pitchFamily="34" charset="0"/>
              </a:rPr>
              <a:t>admissions peak in the evening, suggesting the need for higher staffing and resources during these hours.</a:t>
            </a:r>
            <a:br>
              <a:rPr lang="en-US" sz="2000" cap="none" dirty="0">
                <a:latin typeface="Aptos" panose="020B0004020202020204" pitchFamily="34" charset="0"/>
              </a:rPr>
            </a:br>
            <a:r>
              <a:rPr lang="en-US" sz="2200" cap="none" dirty="0">
                <a:solidFill>
                  <a:srgbClr val="00B0F0"/>
                </a:solidFill>
                <a:latin typeface="Aptos" panose="020B0004020202020204" pitchFamily="34" charset="0"/>
              </a:rPr>
              <a:t>8. Day-specific insights</a:t>
            </a:r>
            <a:br>
              <a:rPr lang="en-US" sz="2000" cap="none" dirty="0">
                <a:latin typeface="Aptos" panose="020B0004020202020204" pitchFamily="34" charset="0"/>
              </a:rPr>
            </a:br>
            <a:r>
              <a:rPr lang="en-US" sz="2000" cap="none" dirty="0">
                <a:latin typeface="Aptos" panose="020B0004020202020204" pitchFamily="34" charset="0"/>
              </a:rPr>
              <a:t>the dashboard allows filtering by specific days (e.g., Friday, Monday) to analyze trends for each day of the week.</a:t>
            </a:r>
            <a:br>
              <a:rPr lang="en-US" sz="2000" cap="none" dirty="0">
                <a:latin typeface="Aptos" panose="020B0004020202020204" pitchFamily="34" charset="0"/>
              </a:rPr>
            </a:br>
            <a:r>
              <a:rPr lang="en-US" sz="2000" cap="none" dirty="0">
                <a:latin typeface="Aptos" panose="020B0004020202020204" pitchFamily="34" charset="0"/>
              </a:rPr>
              <a:t>This can help identify day-specific patterns in admissions, wait times, or overcrowding.</a:t>
            </a:r>
            <a:br>
              <a:rPr lang="en-US" sz="1800" cap="none" dirty="0"/>
            </a:br>
            <a:br>
              <a:rPr lang="en-US" sz="1800" cap="none" dirty="0"/>
            </a:br>
            <a:endParaRPr lang="en-US" sz="1800" cap="none" dirty="0"/>
          </a:p>
        </p:txBody>
      </p:sp>
    </p:spTree>
    <p:extLst>
      <p:ext uri="{BB962C8B-B14F-4D97-AF65-F5344CB8AC3E}">
        <p14:creationId xmlns:p14="http://schemas.microsoft.com/office/powerpoint/2010/main" val="319443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7B68-6509-B1D1-0F2B-ECC527DDF019}"/>
              </a:ext>
            </a:extLst>
          </p:cNvPr>
          <p:cNvSpPr>
            <a:spLocks noGrp="1"/>
          </p:cNvSpPr>
          <p:nvPr>
            <p:ph type="title"/>
          </p:nvPr>
        </p:nvSpPr>
        <p:spPr>
          <a:xfrm>
            <a:off x="0" y="225166"/>
            <a:ext cx="10756640" cy="726557"/>
          </a:xfrm>
        </p:spPr>
        <p:txBody>
          <a:bodyPr>
            <a:normAutofit/>
          </a:bodyPr>
          <a:lstStyle/>
          <a:p>
            <a:pPr algn="l"/>
            <a:r>
              <a:rPr lang="en-US" sz="2000" b="1" dirty="0">
                <a:latin typeface="Arial Black" panose="020B0A04020102020204" pitchFamily="34" charset="0"/>
              </a:rPr>
              <a:t>RECOMMENDATIONS</a:t>
            </a:r>
            <a:r>
              <a:rPr lang="en-US" sz="2000" b="1" dirty="0"/>
              <a:t>:</a:t>
            </a:r>
          </a:p>
        </p:txBody>
      </p:sp>
      <p:sp>
        <p:nvSpPr>
          <p:cNvPr id="3" name="Content Placeholder 2">
            <a:extLst>
              <a:ext uri="{FF2B5EF4-FFF2-40B4-BE49-F238E27FC236}">
                <a16:creationId xmlns:a16="http://schemas.microsoft.com/office/drawing/2014/main" id="{09EBA0B0-525C-CB90-9EA9-6CDB668C2ADD}"/>
              </a:ext>
            </a:extLst>
          </p:cNvPr>
          <p:cNvSpPr>
            <a:spLocks noGrp="1"/>
          </p:cNvSpPr>
          <p:nvPr>
            <p:ph idx="1"/>
          </p:nvPr>
        </p:nvSpPr>
        <p:spPr>
          <a:xfrm>
            <a:off x="74645" y="1259633"/>
            <a:ext cx="12117355" cy="5598367"/>
          </a:xfrm>
        </p:spPr>
        <p:txBody>
          <a:bodyPr>
            <a:normAutofit/>
          </a:bodyPr>
          <a:lstStyle/>
          <a:p>
            <a:r>
              <a:rPr lang="en-US" sz="2000" cap="none" dirty="0">
                <a:latin typeface="Aptos" panose="020B0004020202020204" pitchFamily="34" charset="0"/>
              </a:rPr>
              <a:t>Increase staffing levels and on-call support during evening shifts to handle higher patient volumes and reduce wait times.</a:t>
            </a:r>
          </a:p>
          <a:p>
            <a:r>
              <a:rPr lang="en-US" sz="2000" cap="none" dirty="0">
                <a:latin typeface="Aptos" panose="020B0004020202020204" pitchFamily="34" charset="0"/>
              </a:rPr>
              <a:t>Allocate additional beds and personnel during moderate flu outbreaks to manage longer patient stays and avoid bottlenecks.</a:t>
            </a:r>
            <a:r>
              <a:rPr kumimoji="0" lang="en-US" altLang="en-US" sz="2000" b="0" i="0" u="none" strike="noStrike" cap="none" normalizeH="0" baseline="0" dirty="0">
                <a:ln>
                  <a:noFill/>
                </a:ln>
                <a:solidFill>
                  <a:schemeClr val="tx1"/>
                </a:solidFill>
                <a:effectLst/>
                <a:latin typeface="Aptos" panose="020B0004020202020204" pitchFamily="34" charset="0"/>
              </a:rPr>
              <a:t> </a:t>
            </a:r>
          </a:p>
          <a:p>
            <a:r>
              <a:rPr lang="en-US" sz="2000" cap="none" dirty="0">
                <a:latin typeface="Aptos" panose="020B0004020202020204" pitchFamily="34" charset="0"/>
              </a:rPr>
              <a:t>Prepare for increased admissions during cloudy weather.</a:t>
            </a:r>
          </a:p>
          <a:p>
            <a:r>
              <a:rPr lang="en-US" sz="2000" cap="none" dirty="0">
                <a:latin typeface="Aptos" panose="020B0004020202020204" pitchFamily="34" charset="0"/>
              </a:rPr>
              <a:t>Investigate ways to reduce the average wait time of 32.79 minutes.</a:t>
            </a:r>
          </a:p>
          <a:p>
            <a:r>
              <a:rPr lang="en-US" sz="2000" cap="none" dirty="0">
                <a:latin typeface="Aptos" panose="020B0004020202020204" pitchFamily="34" charset="0"/>
              </a:rPr>
              <a:t>Monitor patient care quality during high flu outbreak levels, as length of stay decreases.</a:t>
            </a:r>
          </a:p>
          <a:p>
            <a:r>
              <a:rPr lang="en-US" sz="2000" cap="none" dirty="0">
                <a:latin typeface="Aptos" panose="020B0004020202020204" pitchFamily="34" charset="0"/>
              </a:rPr>
              <a:t>Trend monitoring : use the day-specific filters to identify patterns and optimize operations for specific days.</a:t>
            </a:r>
          </a:p>
          <a:p>
            <a:r>
              <a:rPr kumimoji="0" lang="en-US" altLang="en-US" sz="2000" b="0" i="0" u="none" strike="noStrike" cap="none" normalizeH="0" baseline="0" dirty="0">
                <a:ln>
                  <a:noFill/>
                </a:ln>
                <a:solidFill>
                  <a:schemeClr val="tx1"/>
                </a:solidFill>
                <a:effectLst/>
                <a:latin typeface="Aptos" panose="020B0004020202020204" pitchFamily="34" charset="0"/>
              </a:rPr>
              <a:t>Streamline triage and admission processes—consider fast-tracking low-severity cases to improve flow and satisfaction.</a:t>
            </a:r>
          </a:p>
          <a:p>
            <a:r>
              <a:rPr lang="en-US" sz="2000" cap="none" dirty="0">
                <a:latin typeface="Aptos" panose="020B0004020202020204" pitchFamily="34" charset="0"/>
              </a:rPr>
              <a:t> Prioritize resources for medium-level care while maintaining readiness for critical emergencies.</a:t>
            </a:r>
          </a:p>
          <a:p>
            <a:r>
              <a:rPr lang="en-US" sz="2000" cap="none" dirty="0">
                <a:latin typeface="Aptos" panose="020B0004020202020204" pitchFamily="34" charset="0"/>
              </a:rPr>
              <a:t>Use weather trends to anticipate changes in admission rates and adjust staffing and supplies accordingly.</a:t>
            </a:r>
          </a:p>
        </p:txBody>
      </p:sp>
    </p:spTree>
    <p:extLst>
      <p:ext uri="{BB962C8B-B14F-4D97-AF65-F5344CB8AC3E}">
        <p14:creationId xmlns:p14="http://schemas.microsoft.com/office/powerpoint/2010/main" val="344740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5E7F-C3AC-5514-C7BC-39EDA6FCD647}"/>
              </a:ext>
            </a:extLst>
          </p:cNvPr>
          <p:cNvSpPr>
            <a:spLocks noGrp="1"/>
          </p:cNvSpPr>
          <p:nvPr>
            <p:ph type="title"/>
          </p:nvPr>
        </p:nvSpPr>
        <p:spPr>
          <a:xfrm>
            <a:off x="0" y="0"/>
            <a:ext cx="12192000" cy="6857999"/>
          </a:xfrm>
          <a:blipFill>
            <a:blip r:embed="rId2"/>
            <a:stretch>
              <a:fillRect/>
            </a:stretch>
          </a:blipFill>
        </p:spPr>
        <p:txBody>
          <a:bodyPr>
            <a:normAutofit/>
          </a:bodyPr>
          <a:lstStyle/>
          <a:p>
            <a:r>
              <a:rPr lang="en-US" dirty="0"/>
              <a:t>.</a:t>
            </a:r>
          </a:p>
        </p:txBody>
      </p:sp>
      <p:sp>
        <p:nvSpPr>
          <p:cNvPr id="6" name="Text Placeholder 5">
            <a:extLst>
              <a:ext uri="{FF2B5EF4-FFF2-40B4-BE49-F238E27FC236}">
                <a16:creationId xmlns:a16="http://schemas.microsoft.com/office/drawing/2014/main" id="{9EDC4A8A-B194-E763-7CCC-BD2E0FC98079}"/>
              </a:ext>
            </a:extLst>
          </p:cNvPr>
          <p:cNvSpPr>
            <a:spLocks noGrp="1"/>
          </p:cNvSpPr>
          <p:nvPr>
            <p:ph type="body" sz="half" idx="2"/>
          </p:nvPr>
        </p:nvSpPr>
        <p:spPr/>
        <p:txBody>
          <a:bodyPr/>
          <a:lstStyle/>
          <a:p>
            <a:r>
              <a:rPr lang="en-US" dirty="0"/>
              <a:t>.</a:t>
            </a:r>
          </a:p>
          <a:p>
            <a:endParaRPr lang="en-US" dirty="0"/>
          </a:p>
        </p:txBody>
      </p:sp>
      <p:sp>
        <p:nvSpPr>
          <p:cNvPr id="7" name="TextBox 6">
            <a:extLst>
              <a:ext uri="{FF2B5EF4-FFF2-40B4-BE49-F238E27FC236}">
                <a16:creationId xmlns:a16="http://schemas.microsoft.com/office/drawing/2014/main" id="{44FFC57A-F79D-0EA5-DD57-677A9D5F7E2B}"/>
              </a:ext>
            </a:extLst>
          </p:cNvPr>
          <p:cNvSpPr txBox="1"/>
          <p:nvPr/>
        </p:nvSpPr>
        <p:spPr>
          <a:xfrm>
            <a:off x="5229225" y="5802979"/>
            <a:ext cx="6962775" cy="1200329"/>
          </a:xfrm>
          <a:prstGeom prst="rect">
            <a:avLst/>
          </a:prstGeom>
          <a:noFill/>
        </p:spPr>
        <p:txBody>
          <a:bodyPr wrap="square" rtlCol="0">
            <a:spAutoFit/>
          </a:bodyPr>
          <a:lstStyle/>
          <a:p>
            <a:pPr algn="ctr"/>
            <a:r>
              <a:rPr lang="en-US" sz="7200" dirty="0">
                <a:latin typeface="Gill Sans Ultra Bold" panose="020B0A02020104020203" pitchFamily="34" charset="0"/>
                <a:ea typeface="Verdana" panose="020B0604030504040204" pitchFamily="34" charset="0"/>
              </a:rPr>
              <a:t>Thank You</a:t>
            </a:r>
          </a:p>
        </p:txBody>
      </p:sp>
    </p:spTree>
    <p:extLst>
      <p:ext uri="{BB962C8B-B14F-4D97-AF65-F5344CB8AC3E}">
        <p14:creationId xmlns:p14="http://schemas.microsoft.com/office/powerpoint/2010/main" val="2915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5A25EA0-540A-43EA-E8FD-A6D919AF551C}"/>
              </a:ext>
            </a:extLst>
          </p:cNvPr>
          <p:cNvSpPr>
            <a:spLocks noGrp="1"/>
          </p:cNvSpPr>
          <p:nvPr>
            <p:ph type="title"/>
          </p:nvPr>
        </p:nvSpPr>
        <p:spPr>
          <a:xfrm>
            <a:off x="503852" y="609600"/>
            <a:ext cx="4739951" cy="603380"/>
          </a:xfrm>
        </p:spPr>
        <p:txBody>
          <a:bodyPr>
            <a:normAutofit/>
          </a:bodyPr>
          <a:lstStyle/>
          <a:p>
            <a:r>
              <a:rPr lang="en-US" b="1" cap="none" dirty="0">
                <a:latin typeface="Aptos Display" panose="020B0004020202020204" pitchFamily="34" charset="0"/>
              </a:rPr>
              <a:t>Introduction</a:t>
            </a:r>
          </a:p>
        </p:txBody>
      </p:sp>
      <p:sp>
        <p:nvSpPr>
          <p:cNvPr id="10" name="AutoShape 10">
            <a:extLst>
              <a:ext uri="{FF2B5EF4-FFF2-40B4-BE49-F238E27FC236}">
                <a16:creationId xmlns:a16="http://schemas.microsoft.com/office/drawing/2014/main" id="{BA57E4CC-293E-422E-9823-7D0D08EEC76F}"/>
              </a:ext>
            </a:extLst>
          </p:cNvPr>
          <p:cNvSpPr>
            <a:spLocks noGrp="1" noChangeAspect="1" noChangeArrowheads="1"/>
          </p:cNvSpPr>
          <p:nvPr>
            <p:ph type="pic" idx="1"/>
          </p:nvPr>
        </p:nvSpPr>
        <p:spPr bwMode="auto">
          <a:xfrm>
            <a:off x="8337549" y="1366838"/>
            <a:ext cx="1534037" cy="1101059"/>
          </a:xfrm>
          <a:prstGeom prst="rect">
            <a:avLst/>
          </a:prstGeom>
          <a:noFill/>
          <a:extLst>
            <a:ext uri="{909E8E84-426E-40DD-AFC4-6F175D3DCCD1}">
              <a14:hiddenFill xmlns:a14="http://schemas.microsoft.com/office/drawing/2010/main">
                <a:solidFill>
                  <a:srgbClr val="FFFFFF"/>
                </a:solidFill>
              </a14:hiddenFill>
            </a:ext>
          </a:extLst>
        </p:spPr>
      </p:sp>
      <p:sp>
        <p:nvSpPr>
          <p:cNvPr id="4" name="Text Placeholder 3">
            <a:extLst>
              <a:ext uri="{FF2B5EF4-FFF2-40B4-BE49-F238E27FC236}">
                <a16:creationId xmlns:a16="http://schemas.microsoft.com/office/drawing/2014/main" id="{E119D617-93FA-9A7B-ADF1-4A7B8A6A02A7}"/>
              </a:ext>
            </a:extLst>
          </p:cNvPr>
          <p:cNvSpPr>
            <a:spLocks noGrp="1"/>
          </p:cNvSpPr>
          <p:nvPr>
            <p:ph type="body" sz="half" idx="2"/>
          </p:nvPr>
        </p:nvSpPr>
        <p:spPr>
          <a:xfrm>
            <a:off x="276108" y="1617407"/>
            <a:ext cx="5928852" cy="4630993"/>
          </a:xfrm>
        </p:spPr>
        <p:txBody>
          <a:bodyPr>
            <a:normAutofit fontScale="92500" lnSpcReduction="10000"/>
          </a:bodyPr>
          <a:lstStyle/>
          <a:p>
            <a:pPr algn="l">
              <a:buNone/>
            </a:pPr>
            <a:r>
              <a:rPr lang="en-US" sz="2400" b="1" cap="none" dirty="0">
                <a:latin typeface="Aptos" panose="020B0004020202020204" pitchFamily="34" charset="0"/>
              </a:rPr>
              <a:t>Content:</a:t>
            </a:r>
          </a:p>
          <a:p>
            <a:pPr algn="l">
              <a:buFont typeface="Arial" panose="020B0604020202020204" pitchFamily="34" charset="0"/>
              <a:buChar char="•"/>
            </a:pPr>
            <a:r>
              <a:rPr lang="en-US" sz="2400" b="1" cap="none" dirty="0">
                <a:latin typeface="Aptos" panose="020B0004020202020204" pitchFamily="34" charset="0"/>
              </a:rPr>
              <a:t>Objective</a:t>
            </a:r>
            <a:r>
              <a:rPr lang="en-US" sz="2400" cap="none" dirty="0">
                <a:latin typeface="Aptos" panose="020B0004020202020204" pitchFamily="34" charset="0"/>
              </a:rPr>
              <a:t>: Analyze hospital emergency room (ER) admission trends to predict overcrowding and recommend strategies to manage patient flow efficiently.</a:t>
            </a:r>
          </a:p>
          <a:p>
            <a:pPr algn="l">
              <a:buFont typeface="Arial" panose="020B0604020202020204" pitchFamily="34" charset="0"/>
              <a:buChar char="•"/>
            </a:pPr>
            <a:r>
              <a:rPr lang="en-US" sz="2400" b="1" cap="none" dirty="0">
                <a:latin typeface="Aptos" panose="020B0004020202020204" pitchFamily="34" charset="0"/>
              </a:rPr>
              <a:t>Problem</a:t>
            </a:r>
            <a:r>
              <a:rPr lang="en-US" sz="2400" cap="none" dirty="0">
                <a:latin typeface="Aptos" panose="020B0004020202020204" pitchFamily="34" charset="0"/>
              </a:rPr>
              <a:t>: Overcrowding in emergency rooms (Er s)affects patient care, staff efficiency, and hospital capacity.</a:t>
            </a:r>
          </a:p>
          <a:p>
            <a:pPr algn="l">
              <a:buFont typeface="Arial" panose="020B0604020202020204" pitchFamily="34" charset="0"/>
              <a:buChar char="•"/>
            </a:pPr>
            <a:r>
              <a:rPr lang="en-US" sz="2400" b="1" cap="none" dirty="0">
                <a:latin typeface="Aptos" panose="020B0004020202020204" pitchFamily="34" charset="0"/>
              </a:rPr>
              <a:t>Goal</a:t>
            </a:r>
            <a:r>
              <a:rPr lang="en-US" sz="2400" cap="none" dirty="0">
                <a:latin typeface="Aptos" panose="020B0004020202020204" pitchFamily="34" charset="0"/>
              </a:rPr>
              <a:t>: Use data analytics to forecast demand, optimize staffing, and enhance equipment management.</a:t>
            </a:r>
          </a:p>
          <a:p>
            <a:endParaRPr lang="en-US" dirty="0">
              <a:latin typeface="Aptos" panose="020B0004020202020204" pitchFamily="34" charset="0"/>
            </a:endParaRPr>
          </a:p>
        </p:txBody>
      </p:sp>
      <p:sp>
        <p:nvSpPr>
          <p:cNvPr id="12" name="Oval 11">
            <a:extLst>
              <a:ext uri="{FF2B5EF4-FFF2-40B4-BE49-F238E27FC236}">
                <a16:creationId xmlns:a16="http://schemas.microsoft.com/office/drawing/2014/main" id="{BB422D04-33EB-EBDB-C8BA-46D08BA88B31}"/>
              </a:ext>
            </a:extLst>
          </p:cNvPr>
          <p:cNvSpPr/>
          <p:nvPr/>
        </p:nvSpPr>
        <p:spPr>
          <a:xfrm>
            <a:off x="8134467" y="439992"/>
            <a:ext cx="3234813" cy="3205316"/>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E86BE01A-3824-2339-406D-CD1EB72AFDD0}"/>
              </a:ext>
            </a:extLst>
          </p:cNvPr>
          <p:cNvSpPr/>
          <p:nvPr/>
        </p:nvSpPr>
        <p:spPr>
          <a:xfrm>
            <a:off x="6425734" y="3859160"/>
            <a:ext cx="2811790" cy="2482648"/>
          </a:xfrm>
          <a:prstGeom prst="hexagon">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8AD77C7-3499-1252-54A3-514D67820550}"/>
              </a:ext>
            </a:extLst>
          </p:cNvPr>
          <p:cNvSpPr/>
          <p:nvPr/>
        </p:nvSpPr>
        <p:spPr>
          <a:xfrm>
            <a:off x="9315451" y="3743325"/>
            <a:ext cx="2600441" cy="3114675"/>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3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F13BBBA-2E28-8C38-1855-A5690C513916}"/>
              </a:ext>
            </a:extLst>
          </p:cNvPr>
          <p:cNvSpPr>
            <a:spLocks noGrp="1"/>
          </p:cNvSpPr>
          <p:nvPr>
            <p:ph type="title"/>
          </p:nvPr>
        </p:nvSpPr>
        <p:spPr>
          <a:xfrm>
            <a:off x="913774" y="609600"/>
            <a:ext cx="10364452" cy="727587"/>
          </a:xfrm>
          <a:prstGeom prst="snip2DiagRect">
            <a:avLst/>
          </a:prstGeom>
        </p:spPr>
        <p:txBody>
          <a:bodyPr>
            <a:noAutofit/>
          </a:bodyPr>
          <a:lstStyle/>
          <a:p>
            <a:pPr algn="ctr"/>
            <a:r>
              <a:rPr lang="en-US" dirty="0">
                <a:latin typeface="Arial Rounded MT Bold" panose="020F0704030504030204" pitchFamily="34" charset="0"/>
              </a:rPr>
              <a:t>PROJECT PROCESS</a:t>
            </a:r>
          </a:p>
        </p:txBody>
      </p:sp>
      <p:sp>
        <p:nvSpPr>
          <p:cNvPr id="11" name="Text Placeholder 10">
            <a:extLst>
              <a:ext uri="{FF2B5EF4-FFF2-40B4-BE49-F238E27FC236}">
                <a16:creationId xmlns:a16="http://schemas.microsoft.com/office/drawing/2014/main" id="{4B6BB033-175B-AE83-3503-777893998662}"/>
              </a:ext>
            </a:extLst>
          </p:cNvPr>
          <p:cNvSpPr>
            <a:spLocks noGrp="1"/>
          </p:cNvSpPr>
          <p:nvPr>
            <p:ph type="body" idx="1"/>
          </p:nvPr>
        </p:nvSpPr>
        <p:spPr>
          <a:xfrm>
            <a:off x="913774" y="1651819"/>
            <a:ext cx="3298976" cy="1071716"/>
          </a:xfrm>
        </p:spPr>
        <p:txBody>
          <a:bodyPr/>
          <a:lstStyle/>
          <a:p>
            <a:r>
              <a:rPr lang="en-US" b="1" cap="none" dirty="0"/>
              <a:t>Data Sources </a:t>
            </a:r>
          </a:p>
        </p:txBody>
      </p:sp>
      <p:sp>
        <p:nvSpPr>
          <p:cNvPr id="14" name="Text Placeholder 13">
            <a:extLst>
              <a:ext uri="{FF2B5EF4-FFF2-40B4-BE49-F238E27FC236}">
                <a16:creationId xmlns:a16="http://schemas.microsoft.com/office/drawing/2014/main" id="{0ED77DA3-0DA3-835B-4D0A-DA362A1B9807}"/>
              </a:ext>
            </a:extLst>
          </p:cNvPr>
          <p:cNvSpPr>
            <a:spLocks noGrp="1"/>
          </p:cNvSpPr>
          <p:nvPr>
            <p:ph type="body" sz="half" idx="15"/>
          </p:nvPr>
        </p:nvSpPr>
        <p:spPr/>
        <p:txBody>
          <a:bodyPr>
            <a:normAutofit/>
          </a:bodyPr>
          <a:lstStyle/>
          <a:p>
            <a:pPr algn="l">
              <a:buNone/>
            </a:pPr>
            <a:r>
              <a:rPr lang="en-US" sz="1800" cap="none" dirty="0">
                <a:latin typeface="Aptos" panose="020B0004020202020204" pitchFamily="34" charset="0"/>
              </a:rPr>
              <a:t>ER patient records including</a:t>
            </a:r>
          </a:p>
          <a:p>
            <a:pPr algn="l">
              <a:buNone/>
            </a:pPr>
            <a:r>
              <a:rPr lang="en-US" sz="1800" cap="none" dirty="0">
                <a:latin typeface="Aptos" panose="020B0004020202020204" pitchFamily="34" charset="0"/>
              </a:rPr>
              <a:t>Admission timestamps, waiting times, discharge details.</a:t>
            </a:r>
          </a:p>
          <a:p>
            <a:pPr algn="l"/>
            <a:r>
              <a:rPr lang="en-US" sz="1800" cap="none" dirty="0">
                <a:latin typeface="Aptos" panose="020B0004020202020204" pitchFamily="34" charset="0"/>
              </a:rPr>
              <a:t>External factors like seasonality, public holidays, and flu outbreaks.</a:t>
            </a:r>
          </a:p>
          <a:p>
            <a:endParaRPr lang="en-US" dirty="0"/>
          </a:p>
        </p:txBody>
      </p:sp>
      <p:sp>
        <p:nvSpPr>
          <p:cNvPr id="12" name="Text Placeholder 11">
            <a:extLst>
              <a:ext uri="{FF2B5EF4-FFF2-40B4-BE49-F238E27FC236}">
                <a16:creationId xmlns:a16="http://schemas.microsoft.com/office/drawing/2014/main" id="{EA01220E-2471-7C84-9112-6FC1B4C1AC6A}"/>
              </a:ext>
            </a:extLst>
          </p:cNvPr>
          <p:cNvSpPr>
            <a:spLocks noGrp="1"/>
          </p:cNvSpPr>
          <p:nvPr>
            <p:ph type="body" sz="quarter" idx="3"/>
          </p:nvPr>
        </p:nvSpPr>
        <p:spPr>
          <a:xfrm>
            <a:off x="4452389" y="1651819"/>
            <a:ext cx="3291521" cy="1189704"/>
          </a:xfrm>
        </p:spPr>
        <p:txBody>
          <a:bodyPr/>
          <a:lstStyle/>
          <a:p>
            <a:r>
              <a:rPr lang="en-US" b="1" cap="none" dirty="0"/>
              <a:t>Data Cleaning and Preprocessing</a:t>
            </a:r>
          </a:p>
        </p:txBody>
      </p:sp>
      <p:sp>
        <p:nvSpPr>
          <p:cNvPr id="15" name="Text Placeholder 14">
            <a:extLst>
              <a:ext uri="{FF2B5EF4-FFF2-40B4-BE49-F238E27FC236}">
                <a16:creationId xmlns:a16="http://schemas.microsoft.com/office/drawing/2014/main" id="{EE182FE5-B267-721B-FB52-53EC9327986E}"/>
              </a:ext>
            </a:extLst>
          </p:cNvPr>
          <p:cNvSpPr>
            <a:spLocks noGrp="1"/>
          </p:cNvSpPr>
          <p:nvPr>
            <p:ph type="body" sz="half" idx="16"/>
          </p:nvPr>
        </p:nvSpPr>
        <p:spPr>
          <a:xfrm>
            <a:off x="3559277" y="2943356"/>
            <a:ext cx="4414021" cy="2262826"/>
          </a:xfrm>
        </p:spPr>
        <p:txBody>
          <a:bodyPr>
            <a:normAutofit/>
          </a:bodyPr>
          <a:lstStyle/>
          <a:p>
            <a:pPr lvl="2"/>
            <a:r>
              <a:rPr lang="en-US" sz="1800" cap="none" dirty="0">
                <a:latin typeface="Aptos" panose="020B0004020202020204" pitchFamily="34" charset="0"/>
              </a:rPr>
              <a:t>Ensured consistency and format for time-related columns (admit time, discharge time, etc.).</a:t>
            </a:r>
          </a:p>
          <a:p>
            <a:pPr lvl="2"/>
            <a:r>
              <a:rPr lang="en-US" sz="1800" cap="none" dirty="0">
                <a:latin typeface="Aptos" panose="020B0004020202020204" pitchFamily="34" charset="0"/>
              </a:rPr>
              <a:t>Used Python for performing Exploratory Data analysis(EDA)</a:t>
            </a:r>
          </a:p>
          <a:p>
            <a:endParaRPr lang="en-US" dirty="0"/>
          </a:p>
        </p:txBody>
      </p:sp>
      <p:sp>
        <p:nvSpPr>
          <p:cNvPr id="13" name="Text Placeholder 12">
            <a:extLst>
              <a:ext uri="{FF2B5EF4-FFF2-40B4-BE49-F238E27FC236}">
                <a16:creationId xmlns:a16="http://schemas.microsoft.com/office/drawing/2014/main" id="{37F49717-938F-D1CA-6ADD-A939DCE63E2E}"/>
              </a:ext>
            </a:extLst>
          </p:cNvPr>
          <p:cNvSpPr>
            <a:spLocks noGrp="1"/>
          </p:cNvSpPr>
          <p:nvPr>
            <p:ph type="body" sz="quarter" idx="13"/>
          </p:nvPr>
        </p:nvSpPr>
        <p:spPr>
          <a:xfrm>
            <a:off x="7973298" y="1651819"/>
            <a:ext cx="3304928" cy="1071716"/>
          </a:xfrm>
        </p:spPr>
        <p:txBody>
          <a:bodyPr/>
          <a:lstStyle/>
          <a:p>
            <a:r>
              <a:rPr lang="en-US" b="1" cap="none" dirty="0"/>
              <a:t>Data Visualization</a:t>
            </a:r>
          </a:p>
        </p:txBody>
      </p:sp>
      <p:sp>
        <p:nvSpPr>
          <p:cNvPr id="16" name="Text Placeholder 15">
            <a:extLst>
              <a:ext uri="{FF2B5EF4-FFF2-40B4-BE49-F238E27FC236}">
                <a16:creationId xmlns:a16="http://schemas.microsoft.com/office/drawing/2014/main" id="{55969D55-13DB-31AE-AB97-43033B2B8A5B}"/>
              </a:ext>
            </a:extLst>
          </p:cNvPr>
          <p:cNvSpPr>
            <a:spLocks noGrp="1"/>
          </p:cNvSpPr>
          <p:nvPr>
            <p:ph type="body" sz="half" idx="17"/>
          </p:nvPr>
        </p:nvSpPr>
        <p:spPr>
          <a:xfrm>
            <a:off x="8504902" y="2943355"/>
            <a:ext cx="2773323" cy="2847845"/>
          </a:xfrm>
        </p:spPr>
        <p:txBody>
          <a:bodyPr>
            <a:normAutofit/>
          </a:bodyPr>
          <a:lstStyle/>
          <a:p>
            <a:pPr algn="l"/>
            <a:r>
              <a:rPr lang="en-US" sz="1600" cap="none" dirty="0">
                <a:latin typeface="Aptos" panose="020B0004020202020204" pitchFamily="34" charset="0"/>
              </a:rPr>
              <a:t>Used POWER BI and PYTHON to build Dashboard and Visualization</a:t>
            </a:r>
          </a:p>
        </p:txBody>
      </p:sp>
      <p:pic>
        <p:nvPicPr>
          <p:cNvPr id="2" name="Picture 2">
            <a:extLst>
              <a:ext uri="{FF2B5EF4-FFF2-40B4-BE49-F238E27FC236}">
                <a16:creationId xmlns:a16="http://schemas.microsoft.com/office/drawing/2014/main" id="{F70D18CD-872F-8A6B-1936-9A4931B81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8"/>
            <a:ext cx="2576804" cy="20247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7AE308A-7878-EE9C-CBA6-032843BE5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330" y="4711959"/>
            <a:ext cx="2576804" cy="20247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7B8AC0B-3430-6CBC-5C3B-CCE269DFF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1" y="4965292"/>
            <a:ext cx="1673506" cy="165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4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389C-D58A-8DB0-86B9-83033D174FAF}"/>
              </a:ext>
            </a:extLst>
          </p:cNvPr>
          <p:cNvSpPr>
            <a:spLocks noGrp="1"/>
          </p:cNvSpPr>
          <p:nvPr>
            <p:ph type="title"/>
          </p:nvPr>
        </p:nvSpPr>
        <p:spPr>
          <a:xfrm>
            <a:off x="96819" y="365125"/>
            <a:ext cx="12095181" cy="2001838"/>
          </a:xfrm>
        </p:spPr>
        <p:txBody>
          <a:bodyPr>
            <a:normAutofit fontScale="90000"/>
          </a:bodyPr>
          <a:lstStyle/>
          <a:p>
            <a:pPr algn="l"/>
            <a:r>
              <a:rPr lang="en-US" sz="2800" b="1" dirty="0">
                <a:latin typeface="Aptos Display" panose="020B0004020202020204" pitchFamily="34" charset="0"/>
              </a:rPr>
              <a:t>Patients Admissions by hour</a:t>
            </a:r>
            <a:br>
              <a:rPr lang="en-US" sz="1400" b="1" dirty="0">
                <a:latin typeface="Aptos Display" panose="020B0004020202020204" pitchFamily="34" charset="0"/>
              </a:rPr>
            </a:br>
            <a:br>
              <a:rPr lang="en-US" sz="1400" dirty="0"/>
            </a:br>
            <a:r>
              <a:rPr lang="en-US" sz="2200" cap="none" dirty="0">
                <a:latin typeface="Aptos" panose="020B0004020202020204" pitchFamily="34" charset="0"/>
              </a:rPr>
              <a:t>The highest number of patient admission occurs at 21:00 with just under 25 patients. Other high-admission hours include 19:00pm ,17:00pm,9:00am and 5:00am.</a:t>
            </a:r>
            <a:br>
              <a:rPr lang="en-US" sz="2200" cap="none" dirty="0">
                <a:latin typeface="Aptos" panose="020B0004020202020204" pitchFamily="34" charset="0"/>
              </a:rPr>
            </a:br>
            <a:r>
              <a:rPr lang="en-US" sz="2200" cap="none" dirty="0">
                <a:latin typeface="Aptos" panose="020B0004020202020204" pitchFamily="34" charset="0"/>
              </a:rPr>
              <a:t>The lowest admissions are observed at 16:00pm, 15:00pm and 22:00pm. Most other hours show relatively stable admission range between 14 to 20 Patients.</a:t>
            </a:r>
            <a:br>
              <a:rPr lang="en-US" sz="2200" cap="none" dirty="0">
                <a:latin typeface="Aptos" panose="020B0004020202020204" pitchFamily="34" charset="0"/>
              </a:rPr>
            </a:br>
            <a:r>
              <a:rPr lang="en-US" sz="2200" cap="none" dirty="0">
                <a:latin typeface="Aptos" panose="020B0004020202020204" pitchFamily="34" charset="0"/>
              </a:rPr>
              <a:t> There is a clear upward trend from 17:00 to 22:00, indicating that evening area busy period for admissions. Admissions remain fairly  steady between midnight and 6:00AM , suggesting consistent overnight activity</a:t>
            </a:r>
            <a:r>
              <a:rPr lang="en-US" sz="2000" dirty="0">
                <a:latin typeface="Aptos" panose="020B0004020202020204" pitchFamily="34" charset="0"/>
              </a:rPr>
              <a:t>. </a:t>
            </a:r>
          </a:p>
        </p:txBody>
      </p:sp>
      <p:pic>
        <p:nvPicPr>
          <p:cNvPr id="17" name="Content Placeholder 16">
            <a:extLst>
              <a:ext uri="{FF2B5EF4-FFF2-40B4-BE49-F238E27FC236}">
                <a16:creationId xmlns:a16="http://schemas.microsoft.com/office/drawing/2014/main" id="{0B0B7F4A-4A73-F045-1527-16B50B9FC50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84785" y="3030846"/>
            <a:ext cx="7679094" cy="3713956"/>
          </a:xfrm>
        </p:spPr>
      </p:pic>
    </p:spTree>
    <p:extLst>
      <p:ext uri="{BB962C8B-B14F-4D97-AF65-F5344CB8AC3E}">
        <p14:creationId xmlns:p14="http://schemas.microsoft.com/office/powerpoint/2010/main" val="212902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07CA-E61C-E945-74F3-D0A4EE28A54A}"/>
              </a:ext>
            </a:extLst>
          </p:cNvPr>
          <p:cNvSpPr>
            <a:spLocks noGrp="1"/>
          </p:cNvSpPr>
          <p:nvPr>
            <p:ph type="title"/>
          </p:nvPr>
        </p:nvSpPr>
        <p:spPr>
          <a:xfrm>
            <a:off x="294969" y="299884"/>
            <a:ext cx="10983258" cy="506361"/>
          </a:xfrm>
        </p:spPr>
        <p:txBody>
          <a:bodyPr>
            <a:noAutofit/>
          </a:bodyPr>
          <a:lstStyle/>
          <a:p>
            <a:pPr algn="l"/>
            <a:r>
              <a:rPr lang="en-US" sz="2400" b="1" u="sng" dirty="0">
                <a:latin typeface="Aptos Display" panose="020B0004020202020204" pitchFamily="34" charset="0"/>
              </a:rPr>
              <a:t>Key Insights</a:t>
            </a:r>
            <a:br>
              <a:rPr lang="en-US" sz="2400" dirty="0"/>
            </a:br>
            <a:br>
              <a:rPr lang="en-US" sz="2400" dirty="0"/>
            </a:br>
            <a:endParaRPr lang="en-US" sz="2400" dirty="0"/>
          </a:p>
        </p:txBody>
      </p:sp>
      <p:sp>
        <p:nvSpPr>
          <p:cNvPr id="3" name="Content Placeholder 2">
            <a:extLst>
              <a:ext uri="{FF2B5EF4-FFF2-40B4-BE49-F238E27FC236}">
                <a16:creationId xmlns:a16="http://schemas.microsoft.com/office/drawing/2014/main" id="{84356878-7F0E-E667-BD32-B38BEEAD6521}"/>
              </a:ext>
            </a:extLst>
          </p:cNvPr>
          <p:cNvSpPr>
            <a:spLocks noGrp="1"/>
          </p:cNvSpPr>
          <p:nvPr>
            <p:ph sz="quarter" idx="13"/>
          </p:nvPr>
        </p:nvSpPr>
        <p:spPr>
          <a:xfrm>
            <a:off x="117987" y="299884"/>
            <a:ext cx="11779045" cy="6729256"/>
          </a:xfrm>
        </p:spPr>
        <p:txBody>
          <a:bodyPr/>
          <a:lstStyle/>
          <a:p>
            <a:pPr marL="0" indent="0">
              <a:buNone/>
            </a:pPr>
            <a:r>
              <a:rPr lang="en-US" sz="2000" cap="none" dirty="0">
                <a:latin typeface="Aptos" panose="020B0004020202020204" pitchFamily="34" charset="0"/>
              </a:rPr>
              <a:t>Wait time are spread fairly evenly patients experience a wide range of wait time from 0 to 60 minutes, with no extreme concentration in any one interval . </a:t>
            </a:r>
            <a:endParaRPr lang="en-US" cap="none" dirty="0">
              <a:latin typeface="Aptos" panose="020B0004020202020204" pitchFamily="34" charset="0"/>
            </a:endParaRPr>
          </a:p>
          <a:p>
            <a:pPr marL="0" indent="0">
              <a:buNone/>
            </a:pPr>
            <a:r>
              <a:rPr lang="en-US" sz="2000" cap="none" dirty="0">
                <a:latin typeface="Aptos" panose="020B0004020202020204" pitchFamily="34" charset="0"/>
              </a:rPr>
              <a:t>There are noticeable peaks in patients count around the10, 20,40- and 55-minute marks, suggesting multiple spikes in wait times, possibly due to appointment scheduling or operational delays. </a:t>
            </a:r>
          </a:p>
          <a:p>
            <a:pPr marL="0" indent="0">
              <a:buNone/>
            </a:pPr>
            <a:r>
              <a:rPr lang="en-US" sz="2000" cap="none" dirty="0">
                <a:latin typeface="Aptos" panose="020B0004020202020204" pitchFamily="34" charset="0"/>
              </a:rPr>
              <a:t>KDE line suggests a slight right skew in the distribution, meaning a few patients might be experiencing longer than average waits. The highest bar appears around the 55-minutes mark, indicating that more patients waited close to an hour than at any other specific interval.</a:t>
            </a:r>
          </a:p>
          <a:p>
            <a:endParaRPr lang="en-US" cap="none" dirty="0"/>
          </a:p>
        </p:txBody>
      </p:sp>
      <p:pic>
        <p:nvPicPr>
          <p:cNvPr id="6" name="Picture 5">
            <a:extLst>
              <a:ext uri="{FF2B5EF4-FFF2-40B4-BE49-F238E27FC236}">
                <a16:creationId xmlns:a16="http://schemas.microsoft.com/office/drawing/2014/main" id="{8062EDCA-EBF6-55BB-3FD7-0C7312DC0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08" y="3209730"/>
            <a:ext cx="8938728" cy="3648269"/>
          </a:xfrm>
          <a:prstGeom prst="rect">
            <a:avLst/>
          </a:prstGeom>
        </p:spPr>
      </p:pic>
    </p:spTree>
    <p:extLst>
      <p:ext uri="{BB962C8B-B14F-4D97-AF65-F5344CB8AC3E}">
        <p14:creationId xmlns:p14="http://schemas.microsoft.com/office/powerpoint/2010/main" val="197646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5225-662A-6F04-16C1-325F3BBAFC36}"/>
              </a:ext>
            </a:extLst>
          </p:cNvPr>
          <p:cNvSpPr>
            <a:spLocks noGrp="1"/>
          </p:cNvSpPr>
          <p:nvPr>
            <p:ph type="title"/>
          </p:nvPr>
        </p:nvSpPr>
        <p:spPr>
          <a:xfrm>
            <a:off x="139849" y="263563"/>
            <a:ext cx="11854927" cy="2296758"/>
          </a:xfrm>
        </p:spPr>
        <p:txBody>
          <a:bodyPr>
            <a:normAutofit fontScale="90000"/>
          </a:bodyPr>
          <a:lstStyle/>
          <a:p>
            <a:pPr algn="l"/>
            <a:r>
              <a:rPr lang="en-US" sz="2700" b="1" dirty="0">
                <a:latin typeface="Aptos Display" panose="020B0004020202020204" pitchFamily="34" charset="0"/>
              </a:rPr>
              <a:t>Average Overcrowding Rate by Season</a:t>
            </a:r>
            <a:br>
              <a:rPr lang="en-US" sz="2000" b="1" dirty="0"/>
            </a:br>
            <a:br>
              <a:rPr lang="en-US" sz="2200" b="1" cap="none" dirty="0">
                <a:latin typeface="Aptos" panose="020B0004020202020204" pitchFamily="34" charset="0"/>
              </a:rPr>
            </a:br>
            <a:r>
              <a:rPr lang="en-US" sz="2200" cap="none" dirty="0">
                <a:latin typeface="Aptos" panose="020B0004020202020204" pitchFamily="34" charset="0"/>
              </a:rPr>
              <a:t>Snowy weather has the highest average overcrowding rate (~ 0.6).This suggest that harsh winter conditions may be linked to increased patient volume ,possibly due to seasonal illness or weather-related injuries.</a:t>
            </a:r>
            <a:br>
              <a:rPr lang="en-US" sz="2200" cap="none" dirty="0">
                <a:latin typeface="Aptos" panose="020B0004020202020204" pitchFamily="34" charset="0"/>
              </a:rPr>
            </a:br>
            <a:r>
              <a:rPr lang="en-US" sz="2200" cap="none" dirty="0">
                <a:latin typeface="Aptos" panose="020B0004020202020204" pitchFamily="34" charset="0"/>
              </a:rPr>
              <a:t>Rainy season has the lowest rate, slightly above 0.5,indicating potentially fewer weather-related emergencies compared to winter.</a:t>
            </a:r>
            <a:br>
              <a:rPr lang="en-US" sz="2200" cap="none" dirty="0">
                <a:latin typeface="Aptos" panose="020B0004020202020204" pitchFamily="34" charset="0"/>
              </a:rPr>
            </a:br>
            <a:r>
              <a:rPr lang="en-US" sz="2200" cap="none" dirty="0">
                <a:latin typeface="Aptos" panose="020B0004020202020204" pitchFamily="34" charset="0"/>
              </a:rPr>
              <a:t>Both cloudy and sunny season have moderate overcrowding rates, roughly around 0.55. These seasons might not have as snowy weather.</a:t>
            </a:r>
            <a:br>
              <a:rPr lang="en-US" sz="2200" cap="none" dirty="0">
                <a:latin typeface="Aptos" panose="020B0004020202020204" pitchFamily="34" charset="0"/>
              </a:rPr>
            </a:br>
            <a:r>
              <a:rPr lang="en-US" sz="2200" cap="none" dirty="0">
                <a:latin typeface="Aptos" panose="020B0004020202020204" pitchFamily="34" charset="0"/>
              </a:rPr>
              <a:t>Hospital administrators can use this data to anticipate higher demand in winter, helping in better resource planning and staffing</a:t>
            </a:r>
            <a:r>
              <a:rPr lang="en-US" sz="2200" b="1" cap="none" dirty="0">
                <a:latin typeface="Aptos" panose="020B0004020202020204" pitchFamily="34" charset="0"/>
              </a:rPr>
              <a:t>.</a:t>
            </a:r>
            <a:endParaRPr lang="en-US" sz="2200" b="1" dirty="0">
              <a:latin typeface="Aptos" panose="020B0004020202020204" pitchFamily="34" charset="0"/>
            </a:endParaRPr>
          </a:p>
        </p:txBody>
      </p:sp>
      <p:pic>
        <p:nvPicPr>
          <p:cNvPr id="5" name="Content Placeholder 4">
            <a:extLst>
              <a:ext uri="{FF2B5EF4-FFF2-40B4-BE49-F238E27FC236}">
                <a16:creationId xmlns:a16="http://schemas.microsoft.com/office/drawing/2014/main" id="{F58E5C6D-DFCD-892F-E966-5DF0CCEB3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5394" y="2948474"/>
            <a:ext cx="5478779" cy="3645964"/>
          </a:xfrm>
        </p:spPr>
      </p:pic>
    </p:spTree>
    <p:extLst>
      <p:ext uri="{BB962C8B-B14F-4D97-AF65-F5344CB8AC3E}">
        <p14:creationId xmlns:p14="http://schemas.microsoft.com/office/powerpoint/2010/main" val="385771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AC8D8-02C5-B172-F414-47E372AD6D31}"/>
              </a:ext>
            </a:extLst>
          </p:cNvPr>
          <p:cNvSpPr>
            <a:spLocks noGrp="1"/>
          </p:cNvSpPr>
          <p:nvPr>
            <p:ph type="title"/>
          </p:nvPr>
        </p:nvSpPr>
        <p:spPr>
          <a:xfrm>
            <a:off x="149293" y="0"/>
            <a:ext cx="11812537" cy="442106"/>
          </a:xfrm>
        </p:spPr>
        <p:txBody>
          <a:bodyPr>
            <a:normAutofit/>
          </a:bodyPr>
          <a:lstStyle/>
          <a:p>
            <a:r>
              <a:rPr lang="en-US" sz="2400" b="1" dirty="0">
                <a:latin typeface="Aptos Display" panose="020B0004020202020204" pitchFamily="34" charset="0"/>
              </a:rPr>
              <a:t>Length of Stay by Week                                                       Waiting Time by Triage level</a:t>
            </a:r>
          </a:p>
        </p:txBody>
      </p:sp>
      <p:sp>
        <p:nvSpPr>
          <p:cNvPr id="26" name="Text Placeholder 25">
            <a:extLst>
              <a:ext uri="{FF2B5EF4-FFF2-40B4-BE49-F238E27FC236}">
                <a16:creationId xmlns:a16="http://schemas.microsoft.com/office/drawing/2014/main" id="{2004911D-484A-6729-17F3-A92F99EE1E0F}"/>
              </a:ext>
            </a:extLst>
          </p:cNvPr>
          <p:cNvSpPr>
            <a:spLocks noGrp="1"/>
          </p:cNvSpPr>
          <p:nvPr>
            <p:ph type="body" idx="1"/>
          </p:nvPr>
        </p:nvSpPr>
        <p:spPr>
          <a:xfrm>
            <a:off x="209619" y="1002135"/>
            <a:ext cx="5848282" cy="2699977"/>
          </a:xfrm>
        </p:spPr>
        <p:txBody>
          <a:bodyPr>
            <a:noAutofit/>
          </a:bodyPr>
          <a:lstStyle/>
          <a:p>
            <a:pPr marL="285750" indent="-285750">
              <a:buFont typeface="Arial" panose="020B0604020202020204" pitchFamily="34" charset="0"/>
              <a:buChar char="•"/>
            </a:pPr>
            <a:r>
              <a:rPr lang="en-US" sz="1400" b="0" cap="none" dirty="0">
                <a:latin typeface="Aptos Display" panose="020B0004020202020204" pitchFamily="34" charset="0"/>
              </a:rPr>
              <a:t>Longest median stays occur on Tuesday and Wednesday(160+ minutes).</a:t>
            </a:r>
          </a:p>
          <a:p>
            <a:pPr marL="285750" indent="-285750">
              <a:buFont typeface="Arial" panose="020B0604020202020204" pitchFamily="34" charset="0"/>
              <a:buChar char="•"/>
            </a:pPr>
            <a:r>
              <a:rPr lang="en-US" sz="1400" b="0" cap="none" dirty="0">
                <a:latin typeface="Aptos Display" panose="020B0004020202020204" pitchFamily="34" charset="0"/>
              </a:rPr>
              <a:t>Shortest median stays are seen on Thursday and Saturday (below 140 minutes).</a:t>
            </a:r>
          </a:p>
          <a:p>
            <a:pPr marL="285750" indent="-285750">
              <a:buFont typeface="Arial" panose="020B0604020202020204" pitchFamily="34" charset="0"/>
              <a:buChar char="•"/>
            </a:pPr>
            <a:r>
              <a:rPr lang="en-US" sz="1400" b="0" cap="none" dirty="0">
                <a:latin typeface="Aptos Display" panose="020B0004020202020204" pitchFamily="34" charset="0"/>
              </a:rPr>
              <a:t>Monday to Friday show a wider range and variability in stay duration.</a:t>
            </a:r>
          </a:p>
          <a:p>
            <a:pPr marL="285750" indent="-285750">
              <a:buFont typeface="Arial" panose="020B0604020202020204" pitchFamily="34" charset="0"/>
              <a:buChar char="•"/>
            </a:pPr>
            <a:r>
              <a:rPr lang="en-US" sz="1400" b="0" cap="none" dirty="0">
                <a:latin typeface="Aptos Display" panose="020B0004020202020204" pitchFamily="34" charset="0"/>
              </a:rPr>
              <a:t>All days have similar minimum and maximum stay ranges(~25 to ~225 minutes).</a:t>
            </a:r>
          </a:p>
          <a:p>
            <a:pPr marL="285750" indent="-285750">
              <a:buFont typeface="Arial" panose="020B0604020202020204" pitchFamily="34" charset="0"/>
              <a:buChar char="•"/>
            </a:pPr>
            <a:r>
              <a:rPr lang="en-US" sz="1400" b="0" cap="none" dirty="0">
                <a:latin typeface="Aptos Display" panose="020B0004020202020204" pitchFamily="34" charset="0"/>
              </a:rPr>
              <a:t>Wednesday and Tuesday show the highest variability. Indicating inconsistent durations.</a:t>
            </a:r>
          </a:p>
          <a:p>
            <a:pPr marL="285750" indent="-285750">
              <a:buFont typeface="Arial" panose="020B0604020202020204" pitchFamily="34" charset="0"/>
              <a:buChar char="•"/>
            </a:pPr>
            <a:r>
              <a:rPr lang="en-US" sz="1400" b="0" cap="none" dirty="0">
                <a:latin typeface="Aptos Display" panose="020B0004020202020204" pitchFamily="34" charset="0"/>
              </a:rPr>
              <a:t> Potential efficiency on Saturday and Thursday due to lower median and tighter spread</a:t>
            </a:r>
          </a:p>
        </p:txBody>
      </p:sp>
      <p:pic>
        <p:nvPicPr>
          <p:cNvPr id="22" name="Content Placeholder 11">
            <a:extLst>
              <a:ext uri="{FF2B5EF4-FFF2-40B4-BE49-F238E27FC236}">
                <a16:creationId xmlns:a16="http://schemas.microsoft.com/office/drawing/2014/main" id="{ADE2D715-E0D7-0341-2934-6FBF998FD1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1056" y="3664619"/>
            <a:ext cx="5157787" cy="3094672"/>
          </a:xfrm>
        </p:spPr>
      </p:pic>
      <p:sp>
        <p:nvSpPr>
          <p:cNvPr id="27" name="Text Placeholder 26">
            <a:extLst>
              <a:ext uri="{FF2B5EF4-FFF2-40B4-BE49-F238E27FC236}">
                <a16:creationId xmlns:a16="http://schemas.microsoft.com/office/drawing/2014/main" id="{D3A96B1B-3D69-025C-5310-F971B8CCCCC6}"/>
              </a:ext>
            </a:extLst>
          </p:cNvPr>
          <p:cNvSpPr>
            <a:spLocks noGrp="1"/>
          </p:cNvSpPr>
          <p:nvPr>
            <p:ph type="body" sz="quarter" idx="3"/>
          </p:nvPr>
        </p:nvSpPr>
        <p:spPr>
          <a:xfrm>
            <a:off x="6146862" y="668337"/>
            <a:ext cx="6019799" cy="3346352"/>
          </a:xfrm>
        </p:spPr>
        <p:txBody>
          <a:bodyPr>
            <a:noAutofit/>
          </a:bodyPr>
          <a:lstStyle/>
          <a:p>
            <a:pPr marL="342900" indent="-342900">
              <a:buFont typeface="Arial" panose="020B0604020202020204" pitchFamily="34" charset="0"/>
              <a:buChar char="•"/>
            </a:pPr>
            <a:r>
              <a:rPr lang="en-US" sz="1400" b="0" cap="none" dirty="0">
                <a:latin typeface="Aptos" panose="020B0004020202020204" pitchFamily="34" charset="0"/>
              </a:rPr>
              <a:t>Median wait times are similar across all triage levels(approx. 30-40 minutes).</a:t>
            </a:r>
          </a:p>
          <a:p>
            <a:pPr marL="342900" indent="-342900">
              <a:buFont typeface="Arial" panose="020B0604020202020204" pitchFamily="34" charset="0"/>
              <a:buChar char="•"/>
            </a:pPr>
            <a:r>
              <a:rPr lang="en-US" sz="1400" b="0" cap="none" dirty="0">
                <a:latin typeface="Aptos" panose="020B0004020202020204" pitchFamily="34" charset="0"/>
              </a:rPr>
              <a:t>Wide range of wait times observed in all categories, up to ~65 minutes.</a:t>
            </a:r>
          </a:p>
          <a:p>
            <a:pPr marL="342900" indent="-342900">
              <a:buFont typeface="Arial" panose="020B0604020202020204" pitchFamily="34" charset="0"/>
              <a:buChar char="•"/>
            </a:pPr>
            <a:r>
              <a:rPr lang="en-US" sz="1400" b="0" cap="none" dirty="0">
                <a:latin typeface="Aptos" panose="020B0004020202020204" pitchFamily="34" charset="0"/>
              </a:rPr>
              <a:t>High and critical levels show more variability, indicating inconsistent response times.</a:t>
            </a:r>
          </a:p>
          <a:p>
            <a:pPr marL="342900" indent="-342900">
              <a:buFont typeface="Arial" panose="020B0604020202020204" pitchFamily="34" charset="0"/>
              <a:buChar char="•"/>
            </a:pPr>
            <a:r>
              <a:rPr lang="en-US" sz="1400" b="0" cap="none" dirty="0">
                <a:latin typeface="Aptos" panose="020B0004020202020204" pitchFamily="34" charset="0"/>
              </a:rPr>
              <a:t>Medium and low levels appear more consistent around the median.</a:t>
            </a:r>
          </a:p>
          <a:p>
            <a:pPr marL="342900" indent="-342900">
              <a:buFont typeface="Arial" panose="020B0604020202020204" pitchFamily="34" charset="0"/>
              <a:buChar char="•"/>
            </a:pPr>
            <a:r>
              <a:rPr lang="en-US" sz="1400" b="0" cap="none" dirty="0">
                <a:latin typeface="Aptos" panose="020B0004020202020204" pitchFamily="34" charset="0"/>
              </a:rPr>
              <a:t>Wait times are not well-aligned with urgency, suggesting a need to improve triage prioritization or resource allocation.</a:t>
            </a:r>
          </a:p>
          <a:p>
            <a:endParaRPr lang="en-US" sz="1600" b="0" dirty="0">
              <a:latin typeface="Aptos" panose="020B0004020202020204" pitchFamily="34" charset="0"/>
            </a:endParaRPr>
          </a:p>
        </p:txBody>
      </p:sp>
      <p:sp>
        <p:nvSpPr>
          <p:cNvPr id="24" name="Content Placeholder 23">
            <a:extLst>
              <a:ext uri="{FF2B5EF4-FFF2-40B4-BE49-F238E27FC236}">
                <a16:creationId xmlns:a16="http://schemas.microsoft.com/office/drawing/2014/main" id="{BCBD5A68-1708-FD89-DD99-BD29CAEBF7C7}"/>
              </a:ext>
            </a:extLst>
          </p:cNvPr>
          <p:cNvSpPr>
            <a:spLocks noGrp="1"/>
          </p:cNvSpPr>
          <p:nvPr>
            <p:ph sz="quarter" idx="4"/>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31" name="Picture 30">
            <a:extLst>
              <a:ext uri="{FF2B5EF4-FFF2-40B4-BE49-F238E27FC236}">
                <a16:creationId xmlns:a16="http://schemas.microsoft.com/office/drawing/2014/main" id="{201A5332-C35B-C72F-4E3C-039C29AF7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19" y="3702112"/>
            <a:ext cx="5553788" cy="3019687"/>
          </a:xfrm>
          <a:prstGeom prst="rect">
            <a:avLst/>
          </a:prstGeom>
        </p:spPr>
      </p:pic>
    </p:spTree>
    <p:extLst>
      <p:ext uri="{BB962C8B-B14F-4D97-AF65-F5344CB8AC3E}">
        <p14:creationId xmlns:p14="http://schemas.microsoft.com/office/powerpoint/2010/main" val="333851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618AD2-75DB-6C0A-9D11-BADBBD767406}"/>
              </a:ext>
            </a:extLst>
          </p:cNvPr>
          <p:cNvSpPr>
            <a:spLocks noGrp="1"/>
          </p:cNvSpPr>
          <p:nvPr>
            <p:ph type="title"/>
          </p:nvPr>
        </p:nvSpPr>
        <p:spPr>
          <a:xfrm>
            <a:off x="307910" y="83977"/>
            <a:ext cx="11045890" cy="494522"/>
          </a:xfrm>
        </p:spPr>
        <p:txBody>
          <a:bodyPr>
            <a:noAutofit/>
          </a:bodyPr>
          <a:lstStyle/>
          <a:p>
            <a:pPr algn="ctr"/>
            <a:r>
              <a:rPr lang="en-US" sz="3200" b="1" dirty="0"/>
              <a:t>Correlation Matrix Heatmap</a:t>
            </a:r>
          </a:p>
        </p:txBody>
      </p:sp>
      <p:pic>
        <p:nvPicPr>
          <p:cNvPr id="5" name="Content Placeholder 4">
            <a:extLst>
              <a:ext uri="{FF2B5EF4-FFF2-40B4-BE49-F238E27FC236}">
                <a16:creationId xmlns:a16="http://schemas.microsoft.com/office/drawing/2014/main" id="{303C65A1-59F5-3C38-3384-F7265E319C4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1" y="685751"/>
            <a:ext cx="5943599" cy="5486498"/>
          </a:xfrm>
        </p:spPr>
      </p:pic>
      <p:sp>
        <p:nvSpPr>
          <p:cNvPr id="10" name="Content Placeholder 9">
            <a:extLst>
              <a:ext uri="{FF2B5EF4-FFF2-40B4-BE49-F238E27FC236}">
                <a16:creationId xmlns:a16="http://schemas.microsoft.com/office/drawing/2014/main" id="{34AB2800-0B4B-0D0F-568A-104F8358A8A1}"/>
              </a:ext>
            </a:extLst>
          </p:cNvPr>
          <p:cNvSpPr>
            <a:spLocks noGrp="1"/>
          </p:cNvSpPr>
          <p:nvPr>
            <p:ph sz="half" idx="2"/>
          </p:nvPr>
        </p:nvSpPr>
        <p:spPr>
          <a:xfrm>
            <a:off x="6248400" y="578499"/>
            <a:ext cx="5943599" cy="6195525"/>
          </a:xfrm>
        </p:spPr>
        <p:txBody>
          <a:bodyPr>
            <a:normAutofit/>
          </a:bodyPr>
          <a:lstStyle/>
          <a:p>
            <a:endParaRPr lang="en-US" sz="1400" b="1" u="sng" dirty="0">
              <a:latin typeface="Aptos" panose="020B0004020202020204" pitchFamily="34" charset="0"/>
            </a:endParaRPr>
          </a:p>
          <a:p>
            <a:r>
              <a:rPr lang="en-US" sz="1900" dirty="0">
                <a:latin typeface="Aptos" panose="020B0004020202020204" pitchFamily="34" charset="0"/>
              </a:rPr>
              <a:t>Focus on Reducing Wait Times since wait times are strongly correlated with overcrowding, reducing wait times can help alleviate overcrowding issues.</a:t>
            </a:r>
          </a:p>
          <a:p>
            <a:r>
              <a:rPr lang="en-US" sz="1900" dirty="0">
                <a:latin typeface="Aptos" panose="020B0004020202020204" pitchFamily="34" charset="0"/>
              </a:rPr>
              <a:t>Flu Outbreak Preparedness while flu outbreaks have a weak correlation with wait times, proactive measures during outbreaks can prevent further delays.</a:t>
            </a:r>
          </a:p>
          <a:p>
            <a:r>
              <a:rPr lang="en-US" sz="1900" dirty="0">
                <a:latin typeface="Aptos" panose="020B0004020202020204" pitchFamily="34" charset="0"/>
              </a:rPr>
              <a:t>The hour of admission does not significantly impact wait times or overcrowding, suggesting that other factors (e.g., patient volume, staffing) play a larger role.</a:t>
            </a:r>
          </a:p>
          <a:p>
            <a:endParaRPr lang="en-US" sz="1400" dirty="0">
              <a:latin typeface="Aptos" panose="020B0004020202020204" pitchFamily="34" charset="0"/>
            </a:endParaRPr>
          </a:p>
        </p:txBody>
      </p:sp>
    </p:spTree>
    <p:extLst>
      <p:ext uri="{BB962C8B-B14F-4D97-AF65-F5344CB8AC3E}">
        <p14:creationId xmlns:p14="http://schemas.microsoft.com/office/powerpoint/2010/main" val="325914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E3E2D2-82D4-666C-7D2A-24855A432747}"/>
              </a:ext>
            </a:extLst>
          </p:cNvPr>
          <p:cNvSpPr>
            <a:spLocks noGrp="1"/>
          </p:cNvSpPr>
          <p:nvPr>
            <p:ph type="title"/>
          </p:nvPr>
        </p:nvSpPr>
        <p:spPr>
          <a:xfrm>
            <a:off x="102637" y="365125"/>
            <a:ext cx="10720873" cy="1752924"/>
          </a:xfrm>
        </p:spPr>
        <p:txBody>
          <a:bodyPr>
            <a:normAutofit fontScale="90000"/>
          </a:bodyPr>
          <a:lstStyle/>
          <a:p>
            <a:pPr algn="l"/>
            <a:r>
              <a:rPr lang="en-US" sz="2400" b="1" dirty="0">
                <a:latin typeface="Aptos Display" panose="020B0004020202020204" pitchFamily="34" charset="0"/>
              </a:rPr>
              <a:t>Historical Data vs Forecasted </a:t>
            </a:r>
            <a:br>
              <a:rPr lang="en-US" sz="2400" dirty="0"/>
            </a:br>
            <a:r>
              <a:rPr lang="en-US" sz="2400" cap="none" dirty="0">
                <a:latin typeface="Aptos Display" panose="020B0004020202020204" pitchFamily="34" charset="0"/>
              </a:rPr>
              <a:t>*The blue line shows the actual waiting times. It keeps going up and down a lot with sudden spikes. which means patients visits are unpredictable. </a:t>
            </a:r>
            <a:br>
              <a:rPr lang="en-US" sz="2400" cap="none" dirty="0">
                <a:latin typeface="Aptos Display" panose="020B0004020202020204" pitchFamily="34" charset="0"/>
              </a:rPr>
            </a:br>
            <a:r>
              <a:rPr lang="en-US" sz="2400" cap="none" dirty="0">
                <a:latin typeface="Aptos Display" panose="020B0004020202020204" pitchFamily="34" charset="0"/>
              </a:rPr>
              <a:t>*The red line is the forecast(prediction).It goes up and down as much, which means the model is trying to guess a stable trend. But it might predict waiting times slightly higher than reality.</a:t>
            </a:r>
            <a:endParaRPr lang="en-US" sz="2400" dirty="0">
              <a:latin typeface="Aptos Display" panose="020B0004020202020204" pitchFamily="34" charset="0"/>
            </a:endParaRPr>
          </a:p>
        </p:txBody>
      </p:sp>
      <p:pic>
        <p:nvPicPr>
          <p:cNvPr id="5" name="Content Placeholder 4">
            <a:extLst>
              <a:ext uri="{FF2B5EF4-FFF2-40B4-BE49-F238E27FC236}">
                <a16:creationId xmlns:a16="http://schemas.microsoft.com/office/drawing/2014/main" id="{16700B77-D4DD-BE40-25C2-0099B29F7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012" y="2183363"/>
            <a:ext cx="8826375" cy="4460131"/>
          </a:xfrm>
        </p:spPr>
      </p:pic>
    </p:spTree>
    <p:extLst>
      <p:ext uri="{BB962C8B-B14F-4D97-AF65-F5344CB8AC3E}">
        <p14:creationId xmlns:p14="http://schemas.microsoft.com/office/powerpoint/2010/main" val="332204700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809</TotalTime>
  <Words>1258</Words>
  <Application>Microsoft Office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Arial Black</vt:lpstr>
      <vt:lpstr>Arial Rounded MT Bold</vt:lpstr>
      <vt:lpstr>Gill Sans Ultra Bold</vt:lpstr>
      <vt:lpstr>Rockwell</vt:lpstr>
      <vt:lpstr>Tw Cen MT</vt:lpstr>
      <vt:lpstr>Droplet</vt:lpstr>
      <vt:lpstr>HEALTHCARE ANALYSIS </vt:lpstr>
      <vt:lpstr>Introduction</vt:lpstr>
      <vt:lpstr>PROJECT PROCESS</vt:lpstr>
      <vt:lpstr>Patients Admissions by hour  The highest number of patient admission occurs at 21:00 with just under 25 patients. Other high-admission hours include 19:00pm ,17:00pm,9:00am and 5:00am. The lowest admissions are observed at 16:00pm, 15:00pm and 22:00pm. Most other hours show relatively stable admission range between 14 to 20 Patients.  There is a clear upward trend from 17:00 to 22:00, indicating that evening area busy period for admissions. Admissions remain fairly  steady between midnight and 6:00AM , suggesting consistent overnight activity. </vt:lpstr>
      <vt:lpstr>Key Insights  </vt:lpstr>
      <vt:lpstr>Average Overcrowding Rate by Season  Snowy weather has the highest average overcrowding rate (~ 0.6).This suggest that harsh winter conditions may be linked to increased patient volume ,possibly due to seasonal illness or weather-related injuries. Rainy season has the lowest rate, slightly above 0.5,indicating potentially fewer weather-related emergencies compared to winter. Both cloudy and sunny season have moderate overcrowding rates, roughly around 0.55. These seasons might not have as snowy weather. Hospital administrators can use this data to anticipate higher demand in winter, helping in better resource planning and staffing.</vt:lpstr>
      <vt:lpstr>Length of Stay by Week                                                       Waiting Time by Triage level</vt:lpstr>
      <vt:lpstr>Correlation Matrix Heatmap</vt:lpstr>
      <vt:lpstr>Historical Data vs Forecasted  *The blue line shows the actual waiting times. It keeps going up and down a lot with sudden spikes. which means patients visits are unpredictable.  *The red line is the forecast(prediction).It goes up and down as much, which means the model is trying to guess a stable trend. But it might predict waiting times slightly higher than reality.</vt:lpstr>
      <vt:lpstr>Data Visualization and Dashboard(POWER BI)</vt:lpstr>
      <vt:lpstr>.</vt:lpstr>
      <vt:lpstr>1. Total patients A total of 400 patients were analyzed in this dataset. This provides the scope of the analysis and can be used to assess resource utilization. 2. Average wait time the average wait time is 32.79 minutes. This indicates the typical waiting period for patients. If this is higher than acceptable, operational improvements may be needed. 3. Average flu breakout the average flu breakout level is 2.55.This suggests moderate flu activity, which could impact patient admissions and wait times. 4. Admission of patients by triage level  the majority of patients fall into the high triage level, indicating a significant number of moderately severe cases. Resource allocation should prioritize these levels. 5. Average length of stay by flu outbreak level length of stay decreases as the flu outbreak level increases, except for a slight rise at level 4. The highest length of stay is 151.95 minutes at flu level 2. Actionable insight: during higher flu outbreak levels, patients may be discharged faster to manage overcrowding. This trend should be monitored to ensure patient care quality. 6. Patients admission by weather  weather conditions impact patient admissions. Cloudy weather sees the highest admissions, possibly due to increased respiratory issues or other weather-related factors. 7. Admission of patients by hour of day admissions peak in the evening, suggesting the need for higher staffing and resources during these hours. 8. Day-specific insights the dashboard allows filtering by specific days (e.g., Friday, Monday) to analyze trends for each day of the week. This can help identify day-specific patterns in admissions, wait times, or overcrowding.  </vt:lpstr>
      <vt:lpstr>RECOMMENDATIONS:</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jangali</dc:creator>
  <cp:lastModifiedBy>abhishek jangali</cp:lastModifiedBy>
  <cp:revision>26</cp:revision>
  <dcterms:created xsi:type="dcterms:W3CDTF">2025-05-02T07:09:12Z</dcterms:created>
  <dcterms:modified xsi:type="dcterms:W3CDTF">2025-05-05T13:54:58Z</dcterms:modified>
</cp:coreProperties>
</file>